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4" roundtripDataSignature="AMtx7mjLD6YiauzgK64yaojKnAWhWiL0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FBC3C3-D39D-4000-BC2F-1B524B139AD5}">
  <a:tblStyle styleId="{F8FBC3C3-D39D-4000-BC2F-1B524B139AD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52B93931-96FE-46F2-B449-89274F55C4C8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69CB0EFB-435A-4707-B74C-A2172FE291C7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477581f678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7" name="Google Shape;237;g477581f678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477581f678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g477581f678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77581f67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g477581f67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 The intention-to-treat (ITT) analysis includes all unique participants but does not include repeat enrollments of the same participant. The per-protocol analysis excludes repeat enrollments, enrollments with eligibility deviations, and enrollments in which participants did not receive the assigned drug dose.  The safety analysis includes all enrollments.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9" name="Google Shape;1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477581f67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g477581f67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prior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used in ESETT was equivalent to 2 subject’s worth of data, 1 a treatment success and the other a treatment failure. 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477581f678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g477581f678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</a:rPr>
              <a:t>Posterior Probabilities of Success by Treatment Group for the Primary Outcome of Cessation of Status Epilepticus at 1 hour  </a:t>
            </a:r>
            <a:r>
              <a:rPr lang="en-US" sz="1800">
                <a:solidFill>
                  <a:schemeClr val="dk1"/>
                </a:solidFill>
              </a:rPr>
              <a:t>This figure illustrates the relative posterior probabilities of treatment success on the primary outcome for each treatment assignment and reinforces the similarity of outcomes for all three drugs. 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While the probability of being the best treatment can be interpreted directly, no claim should be made about a treatment being the best unless the probability exceeds 0.975, in order to avoid making a type I error. 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All treatments had probabilities less than 0.975, and so the conclusion was that neither a best, nor a worst, treatment could be identified. 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fed5311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5fed5311e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1447500" y="11308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ESETT Investigators meeting</a:t>
            </a:r>
            <a:endParaRPr/>
          </a:p>
        </p:txBody>
      </p:sp>
      <p:sp>
        <p:nvSpPr>
          <p:cNvPr id="160" name="Google Shape;160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" name="Google Shape;239;g477581f678_0_67"/>
          <p:cNvGraphicFramePr/>
          <p:nvPr/>
        </p:nvGraphicFramePr>
        <p:xfrm>
          <a:off x="728975" y="1308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{F8FBC3C3-D39D-4000-BC2F-1B524B139AD5}</a:tableStyleId>
              </a:tblPr>
              <a:tblGrid>
                <a:gridCol w="52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45725" marR="45725" marT="45725" marB="457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Levetiracetam</a:t>
                      </a:r>
                      <a:br>
                        <a:rPr lang="en-US" sz="2000" u="none" strike="noStrike" cap="none"/>
                      </a:br>
                      <a:r>
                        <a:rPr lang="en-US" sz="2000" u="none" strike="noStrike" cap="none"/>
                        <a:t>N=145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Fosphenytoin</a:t>
                      </a:r>
                      <a:br>
                        <a:rPr lang="en-US" sz="2000" u="none" strike="noStrike" cap="none"/>
                      </a:br>
                      <a:r>
                        <a:rPr lang="en-US" sz="2000" u="none" strike="noStrike" cap="none"/>
                        <a:t>N=118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Valproate</a:t>
                      </a:r>
                      <a:br>
                        <a:rPr lang="en-US" sz="2000" u="none" strike="noStrike" cap="none"/>
                      </a:br>
                      <a:r>
                        <a:rPr lang="en-US" sz="2000" u="none" strike="noStrike" cap="none"/>
                        <a:t>N=121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  Admission to intensive care unit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60%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60%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59%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  Length of ICU stay, days, </a:t>
                      </a:r>
                      <a:endParaRPr sz="2000" u="none" strike="noStrike" cap="none"/>
                    </a:p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      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median (IQR)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1 (0 - 3)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1 (0 - 3)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1 (0 - 3)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  Length of hospital stay, days, </a:t>
                      </a:r>
                      <a:endParaRPr sz="2000" u="none" strike="noStrike" cap="none"/>
                    </a:p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     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 median (IQR)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3 (1 - 7)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3 (1 - 6)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3 (2 - 6)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Time to seizure cessation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   Patients with success on primary outcome                                                         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N=68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N=53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N=55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Minutes</a:t>
                      </a: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, </a:t>
                      </a:r>
                      <a:endParaRPr sz="2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    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median (IQR)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n = number with audio recording 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11 (6 - 16)</a:t>
                      </a:r>
                      <a:endParaRPr sz="20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n = 14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12 (8 - 21)</a:t>
                      </a:r>
                      <a:endParaRPr sz="20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n = 15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7 (5 - 15)</a:t>
                      </a:r>
                      <a:endParaRPr sz="20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n = 10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Seizure cessation within 20 minutes 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78%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81%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78%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40" name="Google Shape;240;g477581f678_0_67"/>
          <p:cNvSpPr txBox="1"/>
          <p:nvPr/>
        </p:nvSpPr>
        <p:spPr>
          <a:xfrm>
            <a:off x="475400" y="349600"/>
            <a:ext cx="11217600" cy="6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statistically significant differences detected for secondary efficacy outcomes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" name="Google Shape;245;g477581f678_0_62"/>
          <p:cNvGraphicFramePr/>
          <p:nvPr/>
        </p:nvGraphicFramePr>
        <p:xfrm>
          <a:off x="238400" y="1153800"/>
          <a:ext cx="11260750" cy="4738725"/>
        </p:xfrm>
        <a:graphic>
          <a:graphicData uri="http://schemas.openxmlformats.org/drawingml/2006/table">
            <a:tbl>
              <a:tblPr>
                <a:noFill/>
                <a:tableStyleId>{F8FBC3C3-D39D-4000-BC2F-1B524B139AD5}</a:tableStyleId>
              </a:tblPr>
              <a:tblGrid>
                <a:gridCol w="586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3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Safety 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Levetiracetam</a:t>
                      </a:r>
                      <a:br>
                        <a:rPr lang="en-US" sz="2000" u="none" strike="noStrike" cap="none"/>
                      </a:br>
                      <a:r>
                        <a:rPr lang="en-US" sz="2000" u="none" strike="noStrike" cap="none"/>
                        <a:t>N=150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Fosphenytoin</a:t>
                      </a:r>
                      <a:br>
                        <a:rPr lang="en-US" sz="2000" u="none" strike="noStrike" cap="none"/>
                      </a:br>
                      <a:r>
                        <a:rPr lang="en-US" sz="2000" u="none" strike="noStrike" cap="none"/>
                        <a:t>N=125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Valproate</a:t>
                      </a:r>
                      <a:br>
                        <a:rPr lang="en-US" sz="2000" u="none" strike="noStrike" cap="none"/>
                      </a:br>
                      <a:r>
                        <a:rPr lang="en-US" sz="2000" u="none" strike="noStrike" cap="none"/>
                        <a:t>N=125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975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Life-threatening hypotension within 60 min of start of study drug infusion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&lt;1%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3%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2%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250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Life-threatening cardiac arrhythmia within 60 min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&lt;1%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0%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0%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325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Endotracheal intubation within 60 min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20%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26%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17%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00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Acute seizure recurrence 1 - 12 hrs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11%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11%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11%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725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Acute anaphylaxis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0%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0%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0%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725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Acute respiratory depression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8%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13%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8%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725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Hepatic transaminase or ammonia elevations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&lt;1%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0%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&lt;1%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Purple glove syndrome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0%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0%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0%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725">
                <a:tc>
                  <a:txBody>
                    <a:bodyPr/>
                    <a:lstStyle/>
                    <a:p>
                      <a:pPr marL="1143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Death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5%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2%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2%</a:t>
                      </a:r>
                      <a:endParaRPr sz="20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46" name="Google Shape;246;g477581f678_0_62"/>
          <p:cNvSpPr txBox="1"/>
          <p:nvPr/>
        </p:nvSpPr>
        <p:spPr>
          <a:xfrm>
            <a:off x="475400" y="349600"/>
            <a:ext cx="11217600" cy="6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statistically significant differences detected for safety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oogle Shape;165;g477581f678_0_32"/>
          <p:cNvGrpSpPr/>
          <p:nvPr/>
        </p:nvGrpSpPr>
        <p:grpSpPr>
          <a:xfrm>
            <a:off x="1296826" y="434965"/>
            <a:ext cx="10398939" cy="6251424"/>
            <a:chOff x="1276350" y="295275"/>
            <a:chExt cx="7205473" cy="7010681"/>
          </a:xfrm>
        </p:grpSpPr>
        <p:sp>
          <p:nvSpPr>
            <p:cNvPr id="166" name="Google Shape;166;g477581f678_0_32"/>
            <p:cNvSpPr/>
            <p:nvPr/>
          </p:nvSpPr>
          <p:spPr>
            <a:xfrm>
              <a:off x="1290373" y="295275"/>
              <a:ext cx="7191450" cy="7010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g477581f678_0_32"/>
            <p:cNvSpPr/>
            <p:nvPr/>
          </p:nvSpPr>
          <p:spPr>
            <a:xfrm>
              <a:off x="3724275" y="816764"/>
              <a:ext cx="1866900" cy="7620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400 patients were randomized 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g477581f678_0_32"/>
            <p:cNvSpPr/>
            <p:nvPr/>
          </p:nvSpPr>
          <p:spPr>
            <a:xfrm>
              <a:off x="1276350" y="3819675"/>
              <a:ext cx="2013600" cy="5619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145 levetiracetam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g477581f678_0_32"/>
            <p:cNvSpPr/>
            <p:nvPr/>
          </p:nvSpPr>
          <p:spPr>
            <a:xfrm>
              <a:off x="3724275" y="3819675"/>
              <a:ext cx="2013600" cy="5619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118 fosphenytoin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g477581f678_0_32"/>
            <p:cNvSpPr/>
            <p:nvPr/>
          </p:nvSpPr>
          <p:spPr>
            <a:xfrm>
              <a:off x="6230759" y="3819806"/>
              <a:ext cx="2013600" cy="5334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121 valproate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g477581f678_0_32"/>
            <p:cNvSpPr/>
            <p:nvPr/>
          </p:nvSpPr>
          <p:spPr>
            <a:xfrm>
              <a:off x="1276350" y="4762650"/>
              <a:ext cx="2013600" cy="11430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36 excluded from the per protocol analysis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34 had eligibility violations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 received &lt;80% of infusion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g477581f678_0_32"/>
            <p:cNvSpPr/>
            <p:nvPr/>
          </p:nvSpPr>
          <p:spPr>
            <a:xfrm>
              <a:off x="3724275" y="6230025"/>
              <a:ext cx="2013600" cy="10758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118 included in ITT analysis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79 included in the per protocol analysis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125 included in safety analysis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g477581f678_0_32"/>
            <p:cNvSpPr/>
            <p:nvPr/>
          </p:nvSpPr>
          <p:spPr>
            <a:xfrm>
              <a:off x="6221309" y="4762781"/>
              <a:ext cx="2013600" cy="11430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30 excluded from the per protocol analysis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29 had eligibility violations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 received &lt;80% of infusion (1 had eligibility violations)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g477581f678_0_32"/>
            <p:cNvSpPr/>
            <p:nvPr/>
          </p:nvSpPr>
          <p:spPr>
            <a:xfrm>
              <a:off x="1276350" y="6230100"/>
              <a:ext cx="2013600" cy="10758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145 included in ITT analysis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109 included in the per protocol analysis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150 included in safety analysis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g477581f678_0_32"/>
            <p:cNvSpPr/>
            <p:nvPr/>
          </p:nvSpPr>
          <p:spPr>
            <a:xfrm>
              <a:off x="6221309" y="6230156"/>
              <a:ext cx="2013600" cy="10758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121 included in ITT analysis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91 included in the per protocol analysis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125 included in safety analysis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g477581f678_0_32"/>
            <p:cNvSpPr/>
            <p:nvPr/>
          </p:nvSpPr>
          <p:spPr>
            <a:xfrm>
              <a:off x="3724275" y="4762650"/>
              <a:ext cx="2013600" cy="11430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39 excluded from the per protocol analysis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39 had eligibility violations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 received &lt;80% of infusion (and had eligibility violations)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77" name="Google Shape;177;g477581f678_0_32"/>
            <p:cNvCxnSpPr/>
            <p:nvPr/>
          </p:nvCxnSpPr>
          <p:spPr>
            <a:xfrm>
              <a:off x="4657725" y="4381575"/>
              <a:ext cx="0" cy="381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78" name="Google Shape;178;g477581f678_0_32"/>
            <p:cNvCxnSpPr/>
            <p:nvPr/>
          </p:nvCxnSpPr>
          <p:spPr>
            <a:xfrm>
              <a:off x="2209800" y="4381575"/>
              <a:ext cx="0" cy="381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79" name="Google Shape;179;g477581f678_0_32"/>
            <p:cNvCxnSpPr>
              <a:stCxn id="180" idx="2"/>
            </p:cNvCxnSpPr>
            <p:nvPr/>
          </p:nvCxnSpPr>
          <p:spPr>
            <a:xfrm flipH="1">
              <a:off x="2209800" y="3289091"/>
              <a:ext cx="2448000" cy="5307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81" name="Google Shape;181;g477581f678_0_32"/>
            <p:cNvCxnSpPr>
              <a:stCxn id="180" idx="2"/>
            </p:cNvCxnSpPr>
            <p:nvPr/>
          </p:nvCxnSpPr>
          <p:spPr>
            <a:xfrm>
              <a:off x="4657800" y="3289091"/>
              <a:ext cx="2581200" cy="5307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82" name="Google Shape;182;g477581f678_0_32"/>
            <p:cNvCxnSpPr/>
            <p:nvPr/>
          </p:nvCxnSpPr>
          <p:spPr>
            <a:xfrm flipH="1">
              <a:off x="7229625" y="4353075"/>
              <a:ext cx="9300" cy="409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83" name="Google Shape;183;g477581f678_0_32"/>
            <p:cNvCxnSpPr/>
            <p:nvPr/>
          </p:nvCxnSpPr>
          <p:spPr>
            <a:xfrm>
              <a:off x="7229475" y="5905650"/>
              <a:ext cx="0" cy="3243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84" name="Google Shape;184;g477581f678_0_32"/>
            <p:cNvCxnSpPr/>
            <p:nvPr/>
          </p:nvCxnSpPr>
          <p:spPr>
            <a:xfrm>
              <a:off x="4657725" y="5905650"/>
              <a:ext cx="0" cy="3243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85" name="Google Shape;185;g477581f678_0_32"/>
            <p:cNvCxnSpPr/>
            <p:nvPr/>
          </p:nvCxnSpPr>
          <p:spPr>
            <a:xfrm>
              <a:off x="2209800" y="5905650"/>
              <a:ext cx="0" cy="3246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86" name="Google Shape;186;g477581f678_0_32"/>
            <p:cNvCxnSpPr>
              <a:stCxn id="167" idx="2"/>
              <a:endCxn id="180" idx="0"/>
            </p:cNvCxnSpPr>
            <p:nvPr/>
          </p:nvCxnSpPr>
          <p:spPr>
            <a:xfrm>
              <a:off x="4657725" y="1578764"/>
              <a:ext cx="0" cy="1377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87" name="Google Shape;187;g477581f678_0_32"/>
            <p:cNvSpPr/>
            <p:nvPr/>
          </p:nvSpPr>
          <p:spPr>
            <a:xfrm>
              <a:off x="6019797" y="1268091"/>
              <a:ext cx="2307000" cy="15492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16 excluded from the intention-to-treat population for repeat enrollment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5 received levetiracetam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7 received fosphenytoin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4 received valproate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8" name="Google Shape;188;g477581f678_0_32"/>
            <p:cNvCxnSpPr/>
            <p:nvPr/>
          </p:nvCxnSpPr>
          <p:spPr>
            <a:xfrm>
              <a:off x="4676700" y="2178914"/>
              <a:ext cx="1343100" cy="96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80" name="Google Shape;180;g477581f678_0_32"/>
            <p:cNvSpPr/>
            <p:nvPr/>
          </p:nvSpPr>
          <p:spPr>
            <a:xfrm>
              <a:off x="2933700" y="2955791"/>
              <a:ext cx="3448200" cy="3333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384 unique subjects 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9" name="Google Shape;189;g477581f678_0_32"/>
            <p:cNvCxnSpPr>
              <a:stCxn id="180" idx="2"/>
            </p:cNvCxnSpPr>
            <p:nvPr/>
          </p:nvCxnSpPr>
          <p:spPr>
            <a:xfrm>
              <a:off x="4657800" y="3289091"/>
              <a:ext cx="0" cy="5307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sp>
        <p:nvSpPr>
          <p:cNvPr id="190" name="Google Shape;190;g477581f678_0_32"/>
          <p:cNvSpPr txBox="1"/>
          <p:nvPr/>
        </p:nvSpPr>
        <p:spPr>
          <a:xfrm>
            <a:off x="481100" y="245275"/>
            <a:ext cx="10178400" cy="6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Flow Diagram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>
                <a:solidFill>
                  <a:schemeClr val="dk1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100" b="0" i="0" u="none" strike="noStrike" cap="none">
              <a:solidFill>
                <a:schemeClr val="dk1"/>
              </a:solidFill>
              <a:highlight>
                <a:srgbClr val="FF00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highlight>
                <a:srgbClr val="FF00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548" y="1565066"/>
            <a:ext cx="6139800" cy="3477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9808" y="1502802"/>
            <a:ext cx="5055870" cy="381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7986" y="1345383"/>
            <a:ext cx="7959900" cy="3189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9546" y="4534894"/>
            <a:ext cx="7959900" cy="2323106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3"/>
          <p:cNvSpPr txBox="1"/>
          <p:nvPr/>
        </p:nvSpPr>
        <p:spPr>
          <a:xfrm>
            <a:off x="2049546" y="475207"/>
            <a:ext cx="264392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Levetiracetam</a:t>
            </a: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"/>
          <p:cNvSpPr txBox="1"/>
          <p:nvPr/>
        </p:nvSpPr>
        <p:spPr>
          <a:xfrm>
            <a:off x="5105895" y="505986"/>
            <a:ext cx="247719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Fosphenytoin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"/>
          <p:cNvSpPr txBox="1"/>
          <p:nvPr/>
        </p:nvSpPr>
        <p:spPr>
          <a:xfrm>
            <a:off x="8048450" y="510730"/>
            <a:ext cx="187827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Valproate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45358" y="286024"/>
            <a:ext cx="7836122" cy="2542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87852" y="3524158"/>
            <a:ext cx="4951134" cy="2932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477581f678_0_5"/>
          <p:cNvSpPr txBox="1"/>
          <p:nvPr/>
        </p:nvSpPr>
        <p:spPr>
          <a:xfrm>
            <a:off x="490525" y="792400"/>
            <a:ext cx="9735000" cy="6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Primary Objective:</a:t>
            </a:r>
            <a:endParaRPr sz="32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Which treatment is best? </a:t>
            </a:r>
            <a:endParaRPr sz="2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Or, if there is no single best treatment, is there a worst treatment?</a:t>
            </a:r>
            <a:endParaRPr sz="2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 Bayesian approach was used to estimate the probability that each treatment is the best or worst.  </a:t>
            </a:r>
            <a:endParaRPr sz="2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Prior to observing study data all three treatments were considered to be equally likely to be the most effective or least effective treatment. 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1" name="Google Shape;221;g477581f678_0_73"/>
          <p:cNvGraphicFramePr/>
          <p:nvPr/>
        </p:nvGraphicFramePr>
        <p:xfrm>
          <a:off x="630663" y="4491320"/>
          <a:ext cx="10633100" cy="2103150"/>
        </p:xfrm>
        <a:graphic>
          <a:graphicData uri="http://schemas.openxmlformats.org/drawingml/2006/table">
            <a:tbl>
              <a:tblPr>
                <a:noFill/>
                <a:tableStyleId>{F8FBC3C3-D39D-4000-BC2F-1B524B139AD5}</a:tableStyleId>
              </a:tblPr>
              <a:tblGrid>
                <a:gridCol w="491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5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LEV</a:t>
                      </a:r>
                      <a:endParaRPr sz="24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FOS</a:t>
                      </a:r>
                      <a:endParaRPr sz="24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VPA</a:t>
                      </a:r>
                      <a:endParaRPr sz="24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625">
                <a:tc>
                  <a:txBody>
                    <a:bodyPr/>
                    <a:lstStyle/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Success Rate</a:t>
                      </a:r>
                      <a:endParaRPr sz="2400" u="none" strike="noStrike" cap="none"/>
                    </a:p>
                    <a:p>
                      <a:pPr marL="22860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[95% credible intervals]</a:t>
                      </a:r>
                      <a:endParaRPr sz="2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47%</a:t>
                      </a:r>
                      <a:br>
                        <a:rPr lang="en-US" sz="2400" u="none" strike="noStrike" cap="none"/>
                      </a:br>
                      <a:r>
                        <a:rPr lang="en-US" sz="2400" u="none" strike="noStrike" cap="none"/>
                        <a:t>[39%, 55%]</a:t>
                      </a:r>
                      <a:endParaRPr sz="24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45%</a:t>
                      </a:r>
                      <a:br>
                        <a:rPr lang="en-US" sz="2400" u="none" strike="noStrike" cap="none"/>
                      </a:br>
                      <a:r>
                        <a:rPr lang="en-US" sz="2400" u="none" strike="noStrike" cap="none"/>
                        <a:t>[36%, 54%]</a:t>
                      </a:r>
                      <a:endParaRPr sz="24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46%</a:t>
                      </a:r>
                      <a:br>
                        <a:rPr lang="en-US" sz="2400" u="none" strike="noStrike" cap="none"/>
                      </a:br>
                      <a:r>
                        <a:rPr lang="en-US" sz="2400" u="none" strike="noStrike" cap="none"/>
                        <a:t>[38%, 55%]</a:t>
                      </a:r>
                      <a:endParaRPr sz="2400" u="none" strike="noStrike" cap="none"/>
                    </a:p>
                  </a:txBody>
                  <a:tcPr marL="45725" marR="45725" marT="45725" marB="45725">
                    <a:lnL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825">
                <a:tc>
                  <a:txBody>
                    <a:bodyPr/>
                    <a:lstStyle/>
                    <a:p>
                      <a:pPr marL="3771900" marR="74851" lvl="0" indent="-3771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 Probability treatment is the best/                      worst</a:t>
                      </a:r>
                      <a:endParaRPr sz="2400" u="none" strike="noStrike" cap="none"/>
                    </a:p>
                  </a:txBody>
                  <a:tcPr marL="0" marR="45725" marT="45725" marB="457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0.41 /</a:t>
                      </a:r>
                      <a:endParaRPr sz="2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        0.24</a:t>
                      </a:r>
                      <a:endParaRPr sz="2400" u="none" strike="noStrike" cap="none"/>
                    </a:p>
                  </a:txBody>
                  <a:tcPr marL="45725" marR="45725" marT="45725" marB="457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0.24 /</a:t>
                      </a:r>
                      <a:endParaRPr sz="2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    0.45</a:t>
                      </a:r>
                      <a:endParaRPr sz="2400" u="none" strike="noStrike" cap="none"/>
                    </a:p>
                  </a:txBody>
                  <a:tcPr marL="45725" marR="45725" marT="45725" marB="457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0.35 / </a:t>
                      </a:r>
                      <a:endParaRPr sz="2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    0.31</a:t>
                      </a:r>
                      <a:endParaRPr sz="2400" u="none" strike="noStrike" cap="none"/>
                    </a:p>
                  </a:txBody>
                  <a:tcPr marL="45725" marR="45725" marT="45725" marB="457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22" name="Google Shape;222;g477581f678_0_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9325" y="-842675"/>
            <a:ext cx="8668600" cy="516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5fed5311ea_0_0"/>
          <p:cNvSpPr txBox="1"/>
          <p:nvPr/>
        </p:nvSpPr>
        <p:spPr>
          <a:xfrm>
            <a:off x="1206900" y="1753575"/>
            <a:ext cx="9778200" cy="14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Decision Rule was that the probability 0.975 to make a claim that one drug was the best or worst.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treatments had probabilities less than 0.975, and so the conclusion was that neither a best, nor a worst, treatment could be identified. 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rates of cessation of seizures at one hour was not different between levetiracetam, fosphenytoin, and valproate, each of which stopped seizures in approximately half of patients.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89371" y="2016581"/>
            <a:ext cx="3589572" cy="292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26233" y="1913064"/>
            <a:ext cx="3589572" cy="2951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1955" y="2140353"/>
            <a:ext cx="4389371" cy="27991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799</Words>
  <Application>Microsoft Office PowerPoint</Application>
  <PresentationFormat>Widescreen</PresentationFormat>
  <Paragraphs>155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ESETT Investigators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ESETT Investigators meeting</dc:title>
  <dc:creator>Kapur, Jaideep (jk8t)</dc:creator>
  <cp:lastModifiedBy>Black, Joy</cp:lastModifiedBy>
  <cp:revision>2</cp:revision>
  <dcterms:created xsi:type="dcterms:W3CDTF">2019-09-08T19:42:21Z</dcterms:created>
  <dcterms:modified xsi:type="dcterms:W3CDTF">2019-12-12T19:49:13Z</dcterms:modified>
</cp:coreProperties>
</file>